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8" r:id="rId2"/>
    <p:sldId id="259" r:id="rId3"/>
    <p:sldId id="291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289" r:id="rId16"/>
    <p:sldId id="292" r:id="rId17"/>
    <p:sldId id="293" r:id="rId18"/>
    <p:sldId id="294" r:id="rId19"/>
    <p:sldId id="295" r:id="rId20"/>
    <p:sldId id="268" r:id="rId21"/>
    <p:sldId id="303" r:id="rId22"/>
    <p:sldId id="262" r:id="rId23"/>
    <p:sldId id="263" r:id="rId24"/>
    <p:sldId id="272" r:id="rId25"/>
    <p:sldId id="273" r:id="rId26"/>
    <p:sldId id="275" r:id="rId27"/>
    <p:sldId id="274" r:id="rId28"/>
    <p:sldId id="276" r:id="rId29"/>
    <p:sldId id="277" r:id="rId30"/>
    <p:sldId id="267" r:id="rId31"/>
    <p:sldId id="296" r:id="rId32"/>
    <p:sldId id="279" r:id="rId33"/>
    <p:sldId id="280" r:id="rId34"/>
    <p:sldId id="281" r:id="rId35"/>
    <p:sldId id="282" r:id="rId36"/>
    <p:sldId id="297" r:id="rId37"/>
    <p:sldId id="298" r:id="rId38"/>
    <p:sldId id="299" r:id="rId39"/>
    <p:sldId id="300" r:id="rId40"/>
    <p:sldId id="301" r:id="rId41"/>
    <p:sldId id="302" r:id="rId42"/>
    <p:sldId id="288" r:id="rId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8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www.wto.org</a:t>
            </a:r>
            <a:r>
              <a:rPr lang="en-US" dirty="0" smtClean="0"/>
              <a:t>/</a:t>
            </a:r>
            <a:r>
              <a:rPr lang="en-US" dirty="0" err="1" smtClean="0"/>
              <a:t>english</a:t>
            </a:r>
            <a:r>
              <a:rPr lang="en-US" dirty="0" smtClean="0"/>
              <a:t>/</a:t>
            </a:r>
            <a:r>
              <a:rPr lang="en-US" dirty="0" err="1" smtClean="0"/>
              <a:t>tratop_e</a:t>
            </a:r>
            <a:r>
              <a:rPr lang="en-US" dirty="0" smtClean="0"/>
              <a:t>/</a:t>
            </a:r>
            <a:r>
              <a:rPr lang="en-US" dirty="0" err="1" smtClean="0"/>
              <a:t>region_e</a:t>
            </a:r>
            <a:r>
              <a:rPr lang="en-US" dirty="0" smtClean="0"/>
              <a:t>/</a:t>
            </a:r>
            <a:r>
              <a:rPr lang="en-US" dirty="0" err="1" smtClean="0"/>
              <a:t>regfac_e.htm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6" TargetMode="External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7" TargetMode="External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8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9" TargetMode="External"/><Relationship Id="rId4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11" TargetMode="External"/><Relationship Id="rId4" Type="http://schemas.openxmlformats.org/officeDocument/2006/relationships/image" Target="../media/image1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MacHD:Users:alandear:Documents:Presentations:ROOs%202011:ROOs%20only%20-%20table.docx!OLE_LINK1" TargetMode="External"/><Relationship Id="rId4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6705600" cy="2554545"/>
          </a:xfrm>
        </p:spPr>
        <p:txBody>
          <a:bodyPr/>
          <a:lstStyle/>
          <a:p>
            <a:r>
              <a:rPr lang="en-US" dirty="0"/>
              <a:t>Rue the ROOs:</a:t>
            </a:r>
            <a:br>
              <a:rPr lang="en-US" dirty="0"/>
            </a:br>
            <a:r>
              <a:rPr lang="en-US" dirty="0"/>
              <a:t>Rules of Origin and the Gains (or Losses) </a:t>
            </a:r>
            <a:br>
              <a:rPr lang="en-US" dirty="0"/>
            </a:br>
            <a:r>
              <a:rPr lang="en-US" dirty="0"/>
              <a:t>from Trade Agreements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33800"/>
            <a:ext cx="6705600" cy="1175706"/>
          </a:xfrm>
        </p:spPr>
        <p:txBody>
          <a:bodyPr/>
          <a:lstStyle/>
          <a:p>
            <a:r>
              <a:rPr lang="en-US" dirty="0" smtClean="0"/>
              <a:t>Alan V. Deardorff</a:t>
            </a:r>
          </a:p>
          <a:p>
            <a:r>
              <a:rPr lang="en-US" dirty="0" smtClean="0"/>
              <a:t>University of Michigan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676400" y="4953000"/>
            <a:ext cx="6705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For presentation</a:t>
            </a:r>
            <a:r>
              <a:rPr lang="en-US" sz="2400" dirty="0"/>
              <a:t> </a:t>
            </a:r>
            <a:r>
              <a:rPr lang="en-US" sz="2400" dirty="0" smtClean="0"/>
              <a:t> at </a:t>
            </a:r>
          </a:p>
          <a:p>
            <a:r>
              <a:rPr lang="en-US" sz="2400" dirty="0" smtClean="0"/>
              <a:t>REITI Workshop on Trade Costs</a:t>
            </a:r>
            <a:r>
              <a:rPr lang="en-US" sz="2400" dirty="0" smtClean="0"/>
              <a:t>, </a:t>
            </a:r>
            <a:r>
              <a:rPr lang="en-US" sz="2400" dirty="0" smtClean="0"/>
              <a:t>Tokyo, Japan</a:t>
            </a:r>
            <a:endParaRPr lang="en-US" sz="2400" dirty="0" smtClean="0"/>
          </a:p>
          <a:p>
            <a:r>
              <a:rPr lang="en-US" sz="2400" dirty="0" smtClean="0"/>
              <a:t>August 4, </a:t>
            </a:r>
            <a:r>
              <a:rPr lang="en-US" sz="2400" dirty="0" smtClean="0"/>
              <a:t>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5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or CU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1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8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+TT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+TTIP+RC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0975"/>
            <a:ext cx="7239000" cy="4873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But that is accurate only for </a:t>
            </a:r>
            <a:r>
              <a:rPr lang="en-US" sz="2400" u="sng" dirty="0" smtClean="0"/>
              <a:t>final goods</a:t>
            </a:r>
            <a:endParaRPr lang="en-US" sz="2400" dirty="0" smtClean="0"/>
          </a:p>
          <a:p>
            <a:r>
              <a:rPr lang="en-US" sz="2400" dirty="0" smtClean="0"/>
              <a:t>I will argue, via simple theoretical examples, that the presence of binding rules of origin (ROOs), in a world of traded intermediate inputs…</a:t>
            </a:r>
          </a:p>
          <a:p>
            <a:pPr lvl="1"/>
            <a:r>
              <a:rPr lang="en-US" sz="2000" u="sng" dirty="0" smtClean="0"/>
              <a:t>Will</a:t>
            </a:r>
            <a:r>
              <a:rPr lang="en-US" sz="2000" dirty="0" smtClean="0"/>
              <a:t> reduce world welfare below that of global free trade, even if every country has an FTA with every other country.</a:t>
            </a:r>
          </a:p>
          <a:p>
            <a:pPr lvl="1"/>
            <a:r>
              <a:rPr lang="en-US" sz="2000" u="sng" dirty="0" smtClean="0"/>
              <a:t>May</a:t>
            </a:r>
            <a:r>
              <a:rPr lang="en-US" sz="2000" dirty="0" smtClean="0"/>
              <a:t> even reduce every country’s welfare below what it would have achieved with no FTAs at all and positive tariffs.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That is:  </a:t>
            </a:r>
            <a:r>
              <a:rPr lang="en-US" sz="2000" u="sng" dirty="0" smtClean="0"/>
              <a:t>All</a:t>
            </a:r>
            <a:r>
              <a:rPr lang="en-US" sz="2000" dirty="0" smtClean="0"/>
              <a:t> FTAs can be worse than </a:t>
            </a:r>
            <a:r>
              <a:rPr lang="en-US" sz="2000" u="sng" dirty="0" smtClean="0"/>
              <a:t>No</a:t>
            </a:r>
            <a:r>
              <a:rPr lang="en-US" sz="2000" dirty="0" smtClean="0"/>
              <a:t> FTAs!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Why an FTA must have ROOs</a:t>
            </a:r>
          </a:p>
          <a:p>
            <a:pPr lvl="1"/>
            <a:r>
              <a:rPr lang="en-US" sz="2000" dirty="0" smtClean="0"/>
              <a:t>Countries’ external tariffs differ</a:t>
            </a:r>
          </a:p>
          <a:p>
            <a:pPr lvl="1"/>
            <a:r>
              <a:rPr lang="en-US" sz="2000" dirty="0" smtClean="0"/>
              <a:t>Without ROOs, goods will enter through the lowest-tariff country (“trade deflection”)</a:t>
            </a:r>
          </a:p>
          <a:p>
            <a:pPr lvl="2"/>
            <a:r>
              <a:rPr lang="en-US" sz="1800" dirty="0" smtClean="0"/>
              <a:t>If internal transport cost is less than tariff differential</a:t>
            </a:r>
          </a:p>
          <a:p>
            <a:r>
              <a:rPr lang="en-US" sz="2400" dirty="0" smtClean="0"/>
              <a:t>ROOs specify </a:t>
            </a:r>
            <a:endParaRPr lang="en-US" sz="2400" dirty="0"/>
          </a:p>
          <a:p>
            <a:pPr lvl="1"/>
            <a:r>
              <a:rPr lang="en-US" sz="2000" dirty="0" smtClean="0"/>
              <a:t>Requirements for goods to be considered as “originating” either in a country or in an FTA</a:t>
            </a:r>
          </a:p>
          <a:p>
            <a:pPr lvl="1"/>
            <a:r>
              <a:rPr lang="en-US" sz="2000" dirty="0" smtClean="0"/>
              <a:t>Only trade satisfying the ROO gets a zero tariff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7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dirty="0" smtClean="0"/>
              <a:t>Types of ROOs</a:t>
            </a:r>
          </a:p>
          <a:p>
            <a:pPr lvl="1"/>
            <a:r>
              <a:rPr lang="en-US" dirty="0" smtClean="0"/>
              <a:t>Substantial transformation</a:t>
            </a:r>
          </a:p>
          <a:p>
            <a:pPr lvl="2"/>
            <a:r>
              <a:rPr lang="en-US" sz="2000" dirty="0" smtClean="0"/>
              <a:t>Change of “tariff heading”</a:t>
            </a:r>
          </a:p>
          <a:p>
            <a:pPr lvl="3"/>
            <a:r>
              <a:rPr lang="en-US" sz="1800" dirty="0" smtClean="0"/>
              <a:t>The fewer the digits, the more restrictive.</a:t>
            </a:r>
          </a:p>
          <a:p>
            <a:pPr lvl="2"/>
            <a:r>
              <a:rPr lang="en-US" sz="2000" dirty="0" smtClean="0"/>
              <a:t>Regional value added</a:t>
            </a:r>
          </a:p>
          <a:p>
            <a:pPr lvl="3"/>
            <a:r>
              <a:rPr lang="en-US" sz="1800" dirty="0" smtClean="0"/>
              <a:t>Minimum % from inside</a:t>
            </a:r>
          </a:p>
          <a:p>
            <a:pPr lvl="3"/>
            <a:r>
              <a:rPr lang="en-US" sz="1800" dirty="0" smtClean="0"/>
              <a:t>Maximum % from outside</a:t>
            </a:r>
          </a:p>
          <a:p>
            <a:pPr lvl="1"/>
            <a:r>
              <a:rPr lang="en-US" sz="2600" dirty="0" smtClean="0"/>
              <a:t>Technical rules</a:t>
            </a:r>
          </a:p>
          <a:p>
            <a:pPr lvl="2"/>
            <a:r>
              <a:rPr lang="en-US" sz="2200" dirty="0" smtClean="0"/>
              <a:t>E.g., “yarn forward” for textiles in NAFTA</a:t>
            </a: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5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Originating </a:t>
            </a:r>
            <a:r>
              <a:rPr lang="en-US" sz="2400" u="sng" dirty="0" smtClean="0"/>
              <a:t>where</a:t>
            </a:r>
            <a:r>
              <a:rPr lang="en-US" sz="2400" dirty="0" smtClean="0"/>
              <a:t>?  The issue of “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Bilateral 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:  Inputs only within the FTA count, regardless of other existing FTAs</a:t>
            </a:r>
          </a:p>
          <a:p>
            <a:pPr lvl="1"/>
            <a:r>
              <a:rPr lang="en-US" sz="2400" dirty="0" smtClean="0"/>
              <a:t>Diagonal </a:t>
            </a:r>
            <a:r>
              <a:rPr lang="en-US" sz="2400" dirty="0" err="1" smtClean="0"/>
              <a:t>cumulation</a:t>
            </a:r>
            <a:r>
              <a:rPr lang="en-US" sz="2400" dirty="0" smtClean="0"/>
              <a:t>:  Inputs from selected other countries count (such as other FTA partners)</a:t>
            </a:r>
          </a:p>
          <a:p>
            <a:r>
              <a:rPr lang="en-US" sz="2800" dirty="0" smtClean="0"/>
              <a:t>In practice, many FTAs (and all involving the U.S.) use </a:t>
            </a:r>
            <a:r>
              <a:rPr lang="en-US" sz="2800" u="sng" dirty="0" smtClean="0"/>
              <a:t>bilateral</a:t>
            </a:r>
            <a:r>
              <a:rPr lang="en-US" sz="2800" dirty="0" smtClean="0"/>
              <a:t> cumulation</a:t>
            </a:r>
          </a:p>
          <a:p>
            <a:pPr lvl="1"/>
            <a:r>
              <a:rPr lang="en-US" sz="2400" dirty="0" smtClean="0"/>
              <a:t>(Most restrictive)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Rules of Origin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trade does not qualify, so tariffs remain in effect.</a:t>
            </a:r>
          </a:p>
          <a:p>
            <a:r>
              <a:rPr lang="en-US" sz="2400" dirty="0" smtClean="0"/>
              <a:t>Worse:  Some producers will alter their choice of inputs in order to satisfy ROOs.  This raises costs</a:t>
            </a:r>
          </a:p>
          <a:p>
            <a:r>
              <a:rPr lang="en-US" sz="2400" dirty="0" smtClean="0"/>
              <a:t>Examples will illustrate both</a:t>
            </a: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Why ROOs matter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50975"/>
            <a:ext cx="7239000" cy="4873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the proliferation of </a:t>
            </a:r>
            <a:r>
              <a:rPr lang="en-US" sz="2400" dirty="0" err="1" smtClean="0"/>
              <a:t>FTAs</a:t>
            </a:r>
            <a:r>
              <a:rPr lang="en-US" sz="2400" dirty="0" smtClean="0"/>
              <a:t> be harmful?</a:t>
            </a:r>
          </a:p>
          <a:p>
            <a:r>
              <a:rPr lang="en-US" sz="2400" dirty="0" smtClean="0"/>
              <a:t>Standard trade diversion suggests that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ndividual FTAs could lower world welfare, 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ut if FTAs became ubiquitous, that would not happen.</a:t>
            </a:r>
          </a:p>
          <a:p>
            <a:pPr lvl="2"/>
            <a:r>
              <a:rPr lang="en-US" sz="1600" dirty="0" smtClean="0"/>
              <a:t>If every country were to have an FTA with every other country, then there would be no trade diversion.</a:t>
            </a:r>
          </a:p>
          <a:p>
            <a:pPr lvl="1"/>
            <a:r>
              <a:rPr lang="en-US" sz="2000" dirty="0" smtClean="0"/>
              <a:t>Examples:  </a:t>
            </a:r>
          </a:p>
          <a:p>
            <a:pPr lvl="2"/>
            <a:r>
              <a:rPr lang="en-US" sz="1600" dirty="0" smtClean="0"/>
              <a:t>US</a:t>
            </a:r>
            <a:r>
              <a:rPr lang="en-US" sz="1600" dirty="0"/>
              <a:t>-Singapore 2004</a:t>
            </a:r>
          </a:p>
          <a:p>
            <a:pPr lvl="2"/>
            <a:r>
              <a:rPr lang="en-US" sz="1600" dirty="0"/>
              <a:t>Singapore-Korea 2006</a:t>
            </a:r>
          </a:p>
          <a:p>
            <a:pPr lvl="2"/>
            <a:r>
              <a:rPr lang="en-US" sz="1600" dirty="0" smtClean="0"/>
              <a:t>US-Peru 2009</a:t>
            </a:r>
          </a:p>
          <a:p>
            <a:pPr lvl="2"/>
            <a:r>
              <a:rPr lang="en-US" sz="1600" dirty="0" smtClean="0"/>
              <a:t>Singapore-Peru 2009</a:t>
            </a:r>
          </a:p>
          <a:p>
            <a:pPr lvl="2"/>
            <a:r>
              <a:rPr lang="en-US" sz="1600" dirty="0" smtClean="0"/>
              <a:t>Korea-Peru 2011</a:t>
            </a:r>
          </a:p>
          <a:p>
            <a:pPr lvl="2"/>
            <a:r>
              <a:rPr lang="en-US" sz="1600" dirty="0" smtClean="0"/>
              <a:t>US-Korea 2011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2. (General equilibrium)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countries, each with same amount of labor</a:t>
            </a:r>
          </a:p>
          <a:p>
            <a:r>
              <a:rPr lang="en-US" sz="2400" dirty="0" smtClean="0"/>
              <a:t>3 industries (but 6 goods)</a:t>
            </a:r>
          </a:p>
          <a:p>
            <a:r>
              <a:rPr lang="en-US" sz="2400" dirty="0" smtClean="0"/>
              <a:t>Goods demanded in fixed proportions (X=Y=Z)</a:t>
            </a:r>
          </a:p>
          <a:p>
            <a:r>
              <a:rPr lang="en-US" sz="2400" dirty="0" smtClean="0"/>
              <a:t>Each industry has separate </a:t>
            </a:r>
            <a:r>
              <a:rPr lang="en-US" sz="2400" u="sng" dirty="0" smtClean="0"/>
              <a:t>input</a:t>
            </a:r>
            <a:r>
              <a:rPr lang="en-US" sz="2400" dirty="0" smtClean="0"/>
              <a:t> &amp; </a:t>
            </a:r>
            <a:r>
              <a:rPr lang="en-US" sz="2400" u="sng" dirty="0" smtClean="0"/>
              <a:t>output</a:t>
            </a:r>
          </a:p>
          <a:p>
            <a:r>
              <a:rPr lang="en-US" sz="2400" dirty="0" smtClean="0"/>
              <a:t>Constant labor requirements (</a:t>
            </a:r>
            <a:r>
              <a:rPr lang="en-US" sz="2400" i="1" dirty="0" smtClean="0"/>
              <a:t>a la</a:t>
            </a:r>
            <a:r>
              <a:rPr lang="en-US" sz="2400" dirty="0" smtClean="0"/>
              <a:t> Ricardo)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309939"/>
              </p:ext>
            </p:extLst>
          </p:nvPr>
        </p:nvGraphicFramePr>
        <p:xfrm>
          <a:off x="1295400" y="3733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7237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2. (General equilibrium)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 countries, each with same amount of labor</a:t>
            </a:r>
          </a:p>
          <a:p>
            <a:r>
              <a:rPr lang="en-US" sz="2400" dirty="0" smtClean="0"/>
              <a:t>3 industries (but 6 goods)</a:t>
            </a:r>
          </a:p>
          <a:p>
            <a:r>
              <a:rPr lang="en-US" sz="2400" dirty="0" smtClean="0"/>
              <a:t>Goods demanded in fixed proportions (X=Y=Z)</a:t>
            </a:r>
          </a:p>
          <a:p>
            <a:r>
              <a:rPr lang="en-US" sz="2400" dirty="0" smtClean="0"/>
              <a:t>Each industry has separate </a:t>
            </a:r>
            <a:r>
              <a:rPr lang="en-US" sz="2400" u="sng" dirty="0" smtClean="0"/>
              <a:t>input</a:t>
            </a:r>
            <a:r>
              <a:rPr lang="en-US" sz="2400" dirty="0" smtClean="0"/>
              <a:t> &amp; </a:t>
            </a:r>
            <a:r>
              <a:rPr lang="en-US" sz="2400" u="sng" dirty="0" smtClean="0"/>
              <a:t>output</a:t>
            </a:r>
          </a:p>
          <a:p>
            <a:r>
              <a:rPr lang="en-US" sz="2400" dirty="0" smtClean="0"/>
              <a:t>Constant labor requirements (</a:t>
            </a:r>
            <a:r>
              <a:rPr lang="en-US" sz="2400" i="1" dirty="0" smtClean="0"/>
              <a:t>a la</a:t>
            </a:r>
            <a:r>
              <a:rPr lang="en-US" sz="2400" dirty="0" smtClean="0"/>
              <a:t> Ricardo)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30763"/>
              </p:ext>
            </p:extLst>
          </p:nvPr>
        </p:nvGraphicFramePr>
        <p:xfrm>
          <a:off x="1295400" y="3733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69176"/>
              </p:ext>
            </p:extLst>
          </p:nvPr>
        </p:nvGraphicFramePr>
        <p:xfrm>
          <a:off x="3276600" y="5638800"/>
          <a:ext cx="5626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Document" r:id="rId3" imgW="5626100" imgH="850900" progId="Word.Document.12">
                  <p:link updateAutomatic="1"/>
                </p:oleObj>
              </mc:Choice>
              <mc:Fallback>
                <p:oleObj name="Document" r:id="rId3" imgW="5626100" imgH="850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56261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3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3352800"/>
            <a:ext cx="4105571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“fragmentation”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2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and output must be produced together,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096000" y="4038600"/>
          <a:ext cx="5626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Document" r:id="rId3" imgW="5626100" imgH="1181100" progId="Word.Document.12">
                  <p:link updateAutomatic="1"/>
                </p:oleObj>
              </mc:Choice>
              <mc:Fallback>
                <p:oleObj name="Document" r:id="rId3" imgW="5626100" imgH="11811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56261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Comparative advantage if fragmentation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and there is multilateral free trade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943600" y="3810000"/>
          <a:ext cx="5626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Document" r:id="rId3" imgW="5626100" imgH="1524000" progId="Word.Document.12">
                  <p:link updateAutomatic="1"/>
                </p:oleObj>
              </mc:Choice>
              <mc:Fallback>
                <p:oleObj name="Document" r:id="rId3" imgW="5626100" imgH="15240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5626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2800" y="2514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495800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600200" y="21336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495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600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3709805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But note that some of these exports (in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) use inputs from a third country.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They may not satisfy </a:t>
            </a:r>
            <a:r>
              <a:rPr lang="en-US" sz="2400" dirty="0" err="1" smtClean="0"/>
              <a:t>ROOs</a:t>
            </a:r>
            <a:r>
              <a:rPr lang="en-US" sz="2400" dirty="0" smtClean="0"/>
              <a:t>, once </a:t>
            </a:r>
            <a:r>
              <a:rPr lang="en-US" sz="2400" dirty="0" err="1" smtClean="0"/>
              <a:t>FTAs</a:t>
            </a:r>
            <a:r>
              <a:rPr lang="en-US" sz="2400" dirty="0" smtClean="0"/>
              <a:t> exist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6002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4191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Note:  Even with </a:t>
            </a:r>
            <a:r>
              <a:rPr lang="en-US" sz="2400" i="1" dirty="0" smtClean="0"/>
              <a:t>ad valorem</a:t>
            </a:r>
            <a:r>
              <a:rPr lang="en-US" sz="2400" dirty="0" smtClean="0"/>
              <a:t> tariff, </a:t>
            </a:r>
            <a:r>
              <a:rPr lang="en-US" sz="2400" i="1" dirty="0" smtClean="0"/>
              <a:t>t</a:t>
            </a:r>
            <a:r>
              <a:rPr lang="en-US" sz="2400" dirty="0" smtClean="0"/>
              <a:t>, on all trade,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	if </a:t>
            </a:r>
            <a:r>
              <a:rPr lang="en-US" sz="2400" i="1" dirty="0" smtClean="0"/>
              <a:t>t </a:t>
            </a:r>
            <a:r>
              <a:rPr lang="en-US" sz="2400" dirty="0" smtClean="0"/>
              <a:t>&lt; ~30%, result is same as with Free Trade (FT),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	since </a:t>
            </a:r>
            <a:r>
              <a:rPr lang="en-US" sz="2400" i="1" dirty="0" smtClean="0"/>
              <a:t>t</a:t>
            </a:r>
            <a:r>
              <a:rPr lang="en-US" sz="2400" dirty="0" smtClean="0"/>
              <a:t> is less than cost advantage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2362200"/>
            <a:ext cx="2895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2743200"/>
            <a:ext cx="26670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124200"/>
            <a:ext cx="4343400" cy="1588"/>
          </a:xfrm>
          <a:prstGeom prst="straightConnector1">
            <a:avLst/>
          </a:prstGeom>
          <a:ln>
            <a:solidFill>
              <a:srgbClr val="00721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2800" y="2514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6002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4343400" y="2895600"/>
            <a:ext cx="2743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410200" y="3657600"/>
          <a:ext cx="5626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Document" r:id="rId3" imgW="5626100" imgH="1854200" progId="Word.Document.12">
                  <p:link updateAutomatic="1"/>
                </p:oleObj>
              </mc:Choice>
              <mc:Fallback>
                <p:oleObj name="Document" r:id="rId3" imgW="5626100" imgH="18542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657600"/>
                        <a:ext cx="5626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>
            <a:off x="4495800" y="2514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1524000" y="6019800"/>
            <a:ext cx="7010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E.g., B’s price of X to A:  1.3(1+1.3(1)) = 2.99 &lt; 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200400"/>
            <a:ext cx="7315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Now suppose: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3 bilateral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err="1" smtClean="0"/>
              <a:t>ROOs</a:t>
            </a:r>
            <a:r>
              <a:rPr lang="en-US" sz="2400" dirty="0" smtClean="0"/>
              <a:t> inhibit  output-trades shown by </a:t>
            </a:r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 smtClean="0"/>
              <a:t>arrows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/>
              <a:t>How?   Depends on tariffs &amp; ROOs.  Assume:</a:t>
            </a:r>
          </a:p>
          <a:p>
            <a:pPr lvl="2">
              <a:spcBef>
                <a:spcPct val="20000"/>
              </a:spcBef>
            </a:pPr>
            <a:r>
              <a:rPr lang="en-US" sz="2400" dirty="0" smtClean="0"/>
              <a:t>	ROO content requirement &gt; 50</a:t>
            </a:r>
            <a:r>
              <a:rPr lang="en-US" sz="2400" dirty="0"/>
              <a:t>% and </a:t>
            </a:r>
            <a:r>
              <a:rPr lang="en-US" sz="2400" i="1" dirty="0" smtClean="0"/>
              <a:t>t </a:t>
            </a:r>
            <a:r>
              <a:rPr lang="en-US" sz="2400" dirty="0"/>
              <a:t>&gt; 50</a:t>
            </a:r>
            <a:r>
              <a:rPr lang="en-US" sz="2400" dirty="0" smtClean="0"/>
              <a:t>%</a:t>
            </a:r>
          </a:p>
          <a:p>
            <a:pPr marL="1714500" lvl="3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/>
              <a:t>ROO &gt; 50% since </a:t>
            </a:r>
            <a:r>
              <a:rPr lang="en-US" sz="2000" dirty="0" err="1"/>
              <a:t>In</a:t>
            </a:r>
            <a:r>
              <a:rPr lang="en-US" sz="2000" baseline="-25000" dirty="0" err="1"/>
              <a:t>A</a:t>
            </a:r>
            <a:r>
              <a:rPr lang="en-US" sz="2000" dirty="0"/>
              <a:t>/P</a:t>
            </a:r>
            <a:r>
              <a:rPr lang="en-US" sz="2000" baseline="-25000" dirty="0"/>
              <a:t>X</a:t>
            </a:r>
            <a:r>
              <a:rPr lang="en-US" sz="2000" dirty="0"/>
              <a:t>(</a:t>
            </a:r>
            <a:r>
              <a:rPr lang="en-US" sz="2000" dirty="0" err="1"/>
              <a:t>In</a:t>
            </a:r>
            <a:r>
              <a:rPr lang="en-US" sz="2000" baseline="-25000" dirty="0" err="1"/>
              <a:t>A</a:t>
            </a:r>
            <a:r>
              <a:rPr lang="en-US" sz="2000" dirty="0"/>
              <a:t>) = 50%</a:t>
            </a:r>
          </a:p>
          <a:p>
            <a:pPr marL="1714500" lvl="3" indent="-342900">
              <a:spcBef>
                <a:spcPct val="20000"/>
              </a:spcBef>
              <a:buFont typeface="Arial"/>
              <a:buChar char="•"/>
            </a:pPr>
            <a:r>
              <a:rPr lang="en-US" sz="2000" i="1" dirty="0" smtClean="0"/>
              <a:t>t </a:t>
            </a:r>
            <a:r>
              <a:rPr lang="en-US" sz="2000" dirty="0" smtClean="0"/>
              <a:t>&gt; 50% raises 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</a:t>
            </a:r>
            <a:r>
              <a:rPr lang="en-US" sz="2000" dirty="0" err="1" smtClean="0"/>
              <a:t>In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) &gt; 3 = 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</a:t>
            </a:r>
            <a:r>
              <a:rPr lang="en-US" sz="2000" dirty="0" err="1" smtClean="0"/>
              <a:t>In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Those trades will instead be sourced within </a:t>
            </a:r>
            <a:r>
              <a:rPr lang="en-US" sz="2800" dirty="0" err="1" smtClean="0"/>
              <a:t>FTAs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762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Flows: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2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</a:t>
            </a:r>
            <a:r>
              <a:rPr lang="en-US" sz="3200" dirty="0" smtClean="0">
                <a:solidFill>
                  <a:srgbClr val="002F52"/>
                </a:solidFill>
              </a:rPr>
              <a:t>,</a:t>
            </a:r>
            <a:r>
              <a:rPr lang="en-US" sz="3200" dirty="0" smtClean="0">
                <a:solidFill>
                  <a:srgbClr val="007212"/>
                </a:solidFill>
              </a:rPr>
              <a:t> </a:t>
            </a:r>
            <a:r>
              <a:rPr lang="en-US" sz="3200" dirty="0" smtClean="0">
                <a:solidFill>
                  <a:srgbClr val="00487B"/>
                </a:solidFill>
              </a:rPr>
              <a:t>Outputs</a:t>
            </a:r>
            <a:endParaRPr kumimoji="0" lang="en-US" sz="3200" b="0" i="0" strike="noStrike" kern="1200" cap="none" spc="0" normalizeH="0" baseline="0" noProof="0" dirty="0" smtClean="0">
              <a:ln>
                <a:noFill/>
              </a:ln>
              <a:solidFill>
                <a:srgbClr val="0072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83815" y="429895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rises by 1 unit; world loses.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Cost for 1-unit bundle of X, Y, &amp; Z rises 6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800" dirty="0" smtClean="0"/>
              <a:t>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GDP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</a:t>
            </a:r>
            <a:r>
              <a:rPr kumimoji="0" lang="en-US" sz="2800" b="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FTAs</a:t>
            </a:r>
            <a:r>
              <a:rPr kumimoji="0" lang="en-US" sz="28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compared to free trade:  1/6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9436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S. Korea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600200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U.S.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191000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Singapore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19100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Peru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10000" y="2286000"/>
            <a:ext cx="205740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098403">
            <a:off x="3872926" y="28729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2362200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965966" y="30538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43600" y="2286000"/>
            <a:ext cx="0" cy="1828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295900" y="29337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844534" y="3308866"/>
            <a:ext cx="0" cy="175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810000" y="2438400"/>
            <a:ext cx="190500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518062">
            <a:off x="4023309" y="29515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33800" y="22098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5" grpId="0"/>
      <p:bldP spid="17" grpId="0"/>
      <p:bldP spid="19" grpId="0"/>
      <p:bldP spid="19" grpId="1"/>
      <p:bldP spid="2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(not surprising)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1569660"/>
          </a:xfrm>
        </p:spPr>
        <p:txBody>
          <a:bodyPr/>
          <a:lstStyle/>
          <a:p>
            <a:r>
              <a:rPr lang="en-US" dirty="0" smtClean="0"/>
              <a:t>ROOs can reduce the gains from ubiquitous FTAs below global free trade.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239000" cy="4351961"/>
          </a:xfrm>
        </p:spPr>
        <p:txBody>
          <a:bodyPr/>
          <a:lstStyle/>
          <a:p>
            <a:r>
              <a:rPr lang="en-US" dirty="0" smtClean="0"/>
              <a:t>Question:  Can ROOs actually cause the </a:t>
            </a:r>
            <a:r>
              <a:rPr lang="en-US" u="sng" dirty="0" smtClean="0"/>
              <a:t>net</a:t>
            </a:r>
            <a:r>
              <a:rPr lang="en-US" dirty="0" smtClean="0"/>
              <a:t> welfare effect of FTAs to be negative (compared to positive tariffs and no FTAs)?</a:t>
            </a:r>
          </a:p>
          <a:p>
            <a:pPr lvl="1"/>
            <a:r>
              <a:rPr lang="en-US" dirty="0" smtClean="0"/>
              <a:t>In this example, No.</a:t>
            </a:r>
          </a:p>
          <a:p>
            <a:pPr lvl="2"/>
            <a:r>
              <a:rPr lang="en-US" dirty="0" smtClean="0"/>
              <a:t>Needed </a:t>
            </a:r>
            <a:r>
              <a:rPr lang="en-US" i="1" dirty="0" smtClean="0"/>
              <a:t>t</a:t>
            </a:r>
            <a:r>
              <a:rPr lang="en-US" dirty="0" smtClean="0"/>
              <a:t> &lt; 30% to get free-trade welfare</a:t>
            </a:r>
          </a:p>
          <a:p>
            <a:pPr lvl="2"/>
            <a:r>
              <a:rPr lang="en-US" dirty="0" smtClean="0"/>
              <a:t>Needed </a:t>
            </a:r>
            <a:r>
              <a:rPr lang="en-US" i="1" dirty="0" smtClean="0"/>
              <a:t>t</a:t>
            </a:r>
            <a:r>
              <a:rPr lang="en-US" dirty="0" smtClean="0"/>
              <a:t> &gt; 50% to induce higher-cost sourcing</a:t>
            </a:r>
          </a:p>
          <a:p>
            <a:pPr lvl="1"/>
            <a:r>
              <a:rPr lang="en-US" dirty="0" smtClean="0"/>
              <a:t>But with different numbers,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Numbers here are a different, but patterns of trade are the same.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5720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Tariff between 25% and 33% yields result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E.g., </a:t>
            </a:r>
            <a:r>
              <a:rPr lang="en-US" sz="2800" i="1" dirty="0" err="1" smtClean="0">
                <a:latin typeface="+mn-lt"/>
                <a:ea typeface="+mn-ea"/>
                <a:cs typeface="+mn-cs"/>
              </a:rPr>
              <a:t>t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=30%</a:t>
            </a:r>
            <a:endParaRPr kumimoji="0" lang="en-US" sz="28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352800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Check that </a:t>
            </a:r>
            <a:r>
              <a:rPr lang="en-US" sz="2800" i="1" dirty="0" err="1" smtClean="0"/>
              <a:t>t</a:t>
            </a:r>
            <a:r>
              <a:rPr lang="en-US" sz="2800" dirty="0" smtClean="0"/>
              <a:t>=30% works: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 smtClean="0"/>
              <a:t>(Check for X only; Y and Z are symmetric)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143000" y="4267200"/>
            <a:ext cx="396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Without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 buys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for 1.3(10) = 13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B’s cost of X = 13+10 = 23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A&amp;C buy X from B for 1.3(23) = 29.9 &lt; 40, 55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/>
              <a:t>		(A’s, C’s cost from self)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81600" y="4267200"/>
            <a:ext cx="396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With </a:t>
            </a:r>
            <a:r>
              <a:rPr lang="en-US" sz="2400" dirty="0" err="1" smtClean="0"/>
              <a:t>FTAs</a:t>
            </a: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If B buys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from A for 10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B’s cost of X = 10+10 = 20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If C buys X from B, it pays 1.3(20) = 26 &gt; 25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smtClean="0"/>
              <a:t>		(B’s cost with X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 from C)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1320800"/>
          <a:ext cx="784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33400"/>
                <a:gridCol w="685800"/>
                <a:gridCol w="762000"/>
                <a:gridCol w="500745"/>
                <a:gridCol w="413655"/>
                <a:gridCol w="533400"/>
                <a:gridCol w="685800"/>
                <a:gridCol w="685800"/>
                <a:gridCol w="381000"/>
                <a:gridCol w="381000"/>
                <a:gridCol w="533400"/>
                <a:gridCol w="609600"/>
                <a:gridCol w="6858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A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Country B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Country C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Tot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20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55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mbria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10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30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mbria"/>
                          <a:cs typeface="Times New Roman"/>
                        </a:rPr>
                        <a:t>40</a:t>
                      </a:r>
                      <a:endParaRPr lang="en-US" sz="24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3581400"/>
            <a:ext cx="76200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Result of Example 3: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71800" y="28956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867400" y="21336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2514600"/>
            <a:ext cx="6248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219200" y="4343400"/>
            <a:ext cx="4208935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tariffs on all trade of 30%, consumption bundle requires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5/60 = ~8% more labor with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FTAs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than without.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867400" y="2362200"/>
            <a:ext cx="14478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2743200"/>
            <a:ext cx="55626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971800" y="3124200"/>
            <a:ext cx="1676400" cy="1588"/>
          </a:xfrm>
          <a:prstGeom prst="straightConnector1">
            <a:avLst/>
          </a:prstGeom>
          <a:ln>
            <a:solidFill>
              <a:srgbClr val="0072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447800" y="757237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Example 3.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4191000"/>
          <a:ext cx="5626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Document" r:id="rId3" imgW="5626100" imgH="2184400" progId="Word.Document.12">
                  <p:link updateAutomatic="1"/>
                </p:oleObj>
              </mc:Choice>
              <mc:Fallback>
                <p:oleObj name="Document" r:id="rId3" imgW="5626100" imgH="21844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56261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005078" y="3244334"/>
            <a:ext cx="11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IN</a:t>
            </a:r>
            <a:r>
              <a:rPr lang="en-US" dirty="0" smtClean="0"/>
              <a:t> from A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(surprising?)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2388"/>
            <a:ext cx="7239000" cy="2554545"/>
          </a:xfrm>
        </p:spPr>
        <p:txBody>
          <a:bodyPr/>
          <a:lstStyle/>
          <a:p>
            <a:r>
              <a:rPr lang="en-US" dirty="0" smtClean="0"/>
              <a:t>ROOs actually </a:t>
            </a:r>
            <a:r>
              <a:rPr lang="en-US" u="sng" dirty="0"/>
              <a:t>can</a:t>
            </a:r>
            <a:r>
              <a:rPr lang="en-US" dirty="0"/>
              <a:t> cause </a:t>
            </a:r>
            <a:r>
              <a:rPr lang="en-US" dirty="0" smtClean="0"/>
              <a:t>the net welfare effect of ubiquitous FTAs to be negative for all countries, compared to no FTAs and positive tariffs.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ROOs better than this, or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Better?</a:t>
            </a:r>
          </a:p>
          <a:p>
            <a:pPr lvl="1"/>
            <a:r>
              <a:rPr lang="en-US" dirty="0" smtClean="0"/>
              <a:t>My examples all assumed that producers moved all inputs into the FTA.  </a:t>
            </a:r>
          </a:p>
          <a:p>
            <a:pPr lvl="1"/>
            <a:r>
              <a:rPr lang="en-US" dirty="0" smtClean="0"/>
              <a:t>If they only move just enough to satisfy a ROO, then harm will be less.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ROOs better than this, or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Worse?  I had</a:t>
            </a:r>
          </a:p>
          <a:p>
            <a:pPr lvl="1"/>
            <a:r>
              <a:rPr lang="en-US" dirty="0" smtClean="0"/>
              <a:t>Only two stages of production:  input and output</a:t>
            </a:r>
          </a:p>
          <a:p>
            <a:pPr lvl="1"/>
            <a:r>
              <a:rPr lang="en-US" dirty="0" smtClean="0"/>
              <a:t>Only three goods and countries</a:t>
            </a:r>
          </a:p>
          <a:p>
            <a:r>
              <a:rPr lang="en-US" dirty="0" smtClean="0"/>
              <a:t>Examples in the paper show that cost rises with </a:t>
            </a:r>
          </a:p>
          <a:p>
            <a:pPr lvl="1"/>
            <a:r>
              <a:rPr lang="en-US" dirty="0" smtClean="0"/>
              <a:t>more stages of production, and </a:t>
            </a:r>
          </a:p>
          <a:p>
            <a:pPr lvl="1"/>
            <a:r>
              <a:rPr lang="en-US" dirty="0" smtClean="0"/>
              <a:t>more than three goods and countries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1141"/>
              </p:ext>
            </p:extLst>
          </p:nvPr>
        </p:nvGraphicFramePr>
        <p:xfrm>
          <a:off x="216607" y="609600"/>
          <a:ext cx="890799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4" imgW="5626100" imgH="1828800" progId="Word.Document.12">
                  <p:embed/>
                </p:oleObj>
              </mc:Choice>
              <mc:Fallback>
                <p:oleObj name="Document" r:id="rId4" imgW="56261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607" y="609600"/>
                        <a:ext cx="8907992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Cost rises from 9 to 11 (22%)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97313"/>
              </p:ext>
            </p:extLst>
          </p:nvPr>
        </p:nvGraphicFramePr>
        <p:xfrm>
          <a:off x="227162" y="609600"/>
          <a:ext cx="89168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8" name="Document" r:id="rId4" imgW="5626100" imgH="2019300" progId="Word.Document.12">
                  <p:embed/>
                </p:oleObj>
              </mc:Choice>
              <mc:Fallback>
                <p:oleObj name="Document" r:id="rId4" imgW="56261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162" y="609600"/>
                        <a:ext cx="8916838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4114800"/>
            <a:ext cx="6324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Cost rises from 8 to 11 (38%)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884333" y="1168401"/>
            <a:ext cx="8467" cy="4207933"/>
          </a:xfrm>
          <a:prstGeom prst="line">
            <a:avLst/>
          </a:prstGeom>
          <a:ln>
            <a:solidFill>
              <a:srgbClr val="0072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4667" y="728134"/>
            <a:ext cx="14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212"/>
                </a:solidFill>
              </a:rPr>
              <a:t>WTO</a:t>
            </a:r>
            <a:endParaRPr lang="en-US" sz="2800" dirty="0">
              <a:solidFill>
                <a:srgbClr val="007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First best:  Multilateral free trade (of course)</a:t>
            </a:r>
          </a:p>
          <a:p>
            <a:r>
              <a:rPr lang="en-US" dirty="0" smtClean="0"/>
              <a:t>Second best:  greater </a:t>
            </a:r>
            <a:r>
              <a:rPr lang="en-US" dirty="0" err="1" smtClean="0"/>
              <a:t>cumulation</a:t>
            </a:r>
            <a:endParaRPr lang="en-US" dirty="0" smtClean="0"/>
          </a:p>
          <a:p>
            <a:pPr lvl="1"/>
            <a:r>
              <a:rPr lang="en-US" dirty="0" smtClean="0"/>
              <a:t>Specify ROOs so that inputs originating in any FTA partner qualify under other FTAs</a:t>
            </a:r>
          </a:p>
          <a:p>
            <a:r>
              <a:rPr lang="en-US" dirty="0" smtClean="0"/>
              <a:t>Third best:  Permit within-FTA tariffs only on portion not originating, not on full value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Is there hope?</a:t>
            </a:r>
          </a:p>
          <a:p>
            <a:pPr lvl="1"/>
            <a:r>
              <a:rPr lang="en-US" dirty="0" smtClean="0"/>
              <a:t>EU seems to use more </a:t>
            </a:r>
            <a:r>
              <a:rPr lang="en-US" dirty="0" err="1" smtClean="0"/>
              <a:t>cumulation</a:t>
            </a:r>
            <a:r>
              <a:rPr lang="en-US" dirty="0" smtClean="0"/>
              <a:t> than the US</a:t>
            </a:r>
          </a:p>
          <a:p>
            <a:pPr lvl="1"/>
            <a:r>
              <a:rPr lang="en-US" dirty="0" smtClean="0"/>
              <a:t>The negotiated Transpacific Partnership (TPP) does include such cumulation (to my relief, as US didn’t want that)</a:t>
            </a:r>
          </a:p>
          <a:p>
            <a:pPr lvl="1"/>
            <a:r>
              <a:rPr lang="en-US" dirty="0" smtClean="0"/>
              <a:t>That’s good, but note that TPP still doesn’t have diagonal cumulation to countries outside TPP with bilateral FTAs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world could,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but hopefully won’t,</a:t>
            </a:r>
          </a:p>
          <a:p>
            <a:pPr lvl="1"/>
            <a:r>
              <a:rPr lang="en-US" dirty="0" smtClean="0"/>
              <a:t>Choke on spaghetti;</a:t>
            </a:r>
          </a:p>
          <a:p>
            <a:pPr lvl="1"/>
            <a:r>
              <a:rPr lang="en-US" dirty="0" smtClean="0"/>
              <a:t>Or at least get indigestion.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50959-5561-C74D-A194-9CCC5774785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5334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2"/>
                </a:solidFill>
                <a:effectLst/>
                <a:uLnTx/>
                <a:uFillTx/>
                <a:latin typeface="Palatino Linotype"/>
                <a:ea typeface="ＭＳ Ｐゴシック" charset="-128"/>
                <a:cs typeface="Palatino Linotype"/>
              </a:rPr>
              <a:t>Conclusion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F52"/>
              </a:solidFill>
              <a:effectLst/>
              <a:uLnTx/>
              <a:uFillTx/>
              <a:latin typeface="Palatino Linotype"/>
              <a:ea typeface="ＭＳ Ｐゴシック" charset="-128"/>
              <a:cs typeface="Palatino Linotyp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TAs 199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199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3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24978</TotalTime>
  <Words>1969</Words>
  <Application>Microsoft Macintosh PowerPoint</Application>
  <PresentationFormat>On-screen Show (4:3)</PresentationFormat>
  <Paragraphs>909</Paragraphs>
  <Slides>42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ford-school-ppt-template_11-12_light</vt:lpstr>
      <vt:lpstr>MacHD:Users:alandear:Documents:Presentations:ROOs%202011:ROOs%20only%20-%20table.docx!OLE_LINK6</vt:lpstr>
      <vt:lpstr>MacHD:Users:alandear:Documents:Presentations:ROOs%202011:ROOs%20only%20-%20table.docx!OLE_LINK7</vt:lpstr>
      <vt:lpstr>MacHD:Users:alandear:Documents:Presentations:ROOs%202011:ROOs%20only%20-%20table.docx!OLE_LINK8</vt:lpstr>
      <vt:lpstr>MacHD:Users:alandear:Documents:Presentations:ROOs%202011:ROOs%20only%20-%20table.docx!OLE_LINK8</vt:lpstr>
      <vt:lpstr>MacHD:Users:alandear:Documents:Presentations:ROOs%202011:ROOs%20only%20-%20table.docx!OLE_LINK8</vt:lpstr>
      <vt:lpstr>MacHD:Users:alandear:Documents:Presentations:ROOs%202011:ROOs%20only%20-%20table.docx!OLE_LINK9</vt:lpstr>
      <vt:lpstr>MacHD:Users:alandear:Documents:Presentations:ROOs%202011:ROOs%20only%20-%20table.docx!OLE_LINK11</vt:lpstr>
      <vt:lpstr>MacHD:Users:alandear:Documents:Presentations:ROOs%202011:ROOs%20only%20-%20table.docx!OLE_LINK1</vt:lpstr>
      <vt:lpstr>???</vt:lpstr>
      <vt:lpstr>Document</vt:lpstr>
      <vt:lpstr>Rue the ROOs: Rules of Origin and the Gains (or Losses)  from Trade Agreements</vt:lpstr>
      <vt:lpstr>The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Issue</vt:lpstr>
      <vt:lpstr>Rules of Origin</vt:lpstr>
      <vt:lpstr>Rules of Origin</vt:lpstr>
      <vt:lpstr>Rules of Origin</vt:lpstr>
      <vt:lpstr>Why ROOs matter</vt:lpstr>
      <vt:lpstr>Example 2. (General equilibrium)</vt:lpstr>
      <vt:lpstr>Example 2. (General equilibrium)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Implication (not surprising)</vt:lpstr>
      <vt:lpstr>Implication?</vt:lpstr>
      <vt:lpstr>Example 2</vt:lpstr>
      <vt:lpstr>Example 2</vt:lpstr>
      <vt:lpstr>Example 2</vt:lpstr>
      <vt:lpstr>Implication (surprising?)</vt:lpstr>
      <vt:lpstr>Are ROOs better than this, or worse?</vt:lpstr>
      <vt:lpstr>Are ROOs better than this, or worse?</vt:lpstr>
      <vt:lpstr>PowerPoint Presentation</vt:lpstr>
      <vt:lpstr>PowerPoint Presentation</vt:lpstr>
      <vt:lpstr>What to Do?</vt:lpstr>
      <vt:lpstr>What to Do?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Alan Deardorff</cp:lastModifiedBy>
  <cp:revision>62</cp:revision>
  <dcterms:created xsi:type="dcterms:W3CDTF">2011-07-06T15:52:55Z</dcterms:created>
  <dcterms:modified xsi:type="dcterms:W3CDTF">2016-07-20T13:45:50Z</dcterms:modified>
</cp:coreProperties>
</file>